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8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38" r:id="rId30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03" Type="http://schemas.openxmlformats.org/officeDocument/2006/relationships/slide" Target="slides/slide18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8" name="Shape 11618"/>
        <p:cNvGrpSpPr/>
        <p:nvPr/>
      </p:nvGrpSpPr>
      <p:grpSpPr>
        <a:xfrm>
          <a:off x="0" y="0"/>
          <a:ext cx="0" cy="0"/>
          <a:chOff x="0" y="0"/>
          <a:chExt cx="0" cy="0"/>
        </a:xfrm>
      </p:grpSpPr>
      <p:sp>
        <p:nvSpPr>
          <p:cNvPr id="11619" name="Google Shape;11619;p1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20" name="Google Shape;11620;p1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46.xml"/><Relationship Id="rId2" Type="http://schemas.openxmlformats.org/officeDocument/2006/relationships/notesSlide" Target="../notesSlides/notesSlide183.xml"/></Relationships>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1" name="Shape 11621"/>
        <p:cNvGrpSpPr/>
        <p:nvPr/>
      </p:nvGrpSpPr>
      <p:grpSpPr>
        <a:xfrm>
          <a:off x="0" y="0"/>
          <a:ext cx="0" cy="0"/>
          <a:chOff x="0" y="0"/>
          <a:chExt cx="0" cy="0"/>
        </a:xfrm>
      </p:grpSpPr>
      <p:sp>
        <p:nvSpPr>
          <p:cNvPr id="11622" name="Google Shape;11622;p1613"/>
          <p:cNvSpPr txBox="1"/>
          <p:nvPr>
            <p:ph type="title"/>
          </p:nvPr>
        </p:nvSpPr>
        <p:spPr>
          <a:xfrm>
            <a:off x="179388" y="115888"/>
            <a:ext cx="8713787" cy="10096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Australian Partnership for</a:t>
            </a:r>
            <a:br>
              <a:rPr lang="en-US"/>
            </a:br>
            <a:r>
              <a:rPr lang="en-US"/>
              <a:t>Advanced Computing</a:t>
            </a:r>
            <a:endParaRPr/>
          </a:p>
        </p:txBody>
      </p:sp>
      <p:sp>
        <p:nvSpPr>
          <p:cNvPr id="11623" name="Google Shape;11623;p1613"/>
          <p:cNvSpPr txBox="1"/>
          <p:nvPr>
            <p:ph idx="1" type="body"/>
          </p:nvPr>
        </p:nvSpPr>
        <p:spPr>
          <a:xfrm>
            <a:off x="755650" y="3141663"/>
            <a:ext cx="7559675" cy="3338512"/>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1800"/>
              <a:buFont typeface="Arial"/>
              <a:buNone/>
            </a:pPr>
            <a:r>
              <a:rPr lang="en-US" sz="1800"/>
              <a:t>Partners:</a:t>
            </a:r>
            <a:endParaRPr/>
          </a:p>
          <a:p>
            <a:pPr indent="-342900" lvl="0" marL="342900" rtl="0" algn="l">
              <a:lnSpc>
                <a:spcPct val="80000"/>
              </a:lnSpc>
              <a:spcBef>
                <a:spcPts val="360"/>
              </a:spcBef>
              <a:spcAft>
                <a:spcPts val="0"/>
              </a:spcAft>
              <a:buClr>
                <a:schemeClr val="dk1"/>
              </a:buClr>
              <a:buSzPts val="1800"/>
              <a:buFont typeface="Arial"/>
              <a:buChar char="•"/>
            </a:pPr>
            <a:r>
              <a:rPr lang="en-US" sz="1800"/>
              <a:t>Australian Centre for Advanced Computing and Communications (ac3) in </a:t>
            </a:r>
            <a:r>
              <a:rPr lang="en-US" sz="1800">
                <a:solidFill>
                  <a:srgbClr val="CC0000"/>
                </a:solidFill>
              </a:rPr>
              <a:t>NSW</a:t>
            </a:r>
            <a:endParaRPr/>
          </a:p>
          <a:p>
            <a:pPr indent="-342900" lvl="0" marL="342900" rtl="0" algn="l">
              <a:lnSpc>
                <a:spcPct val="80000"/>
              </a:lnSpc>
              <a:spcBef>
                <a:spcPts val="360"/>
              </a:spcBef>
              <a:spcAft>
                <a:spcPts val="0"/>
              </a:spcAft>
              <a:buClr>
                <a:srgbClr val="CC0000"/>
              </a:buClr>
              <a:buSzPts val="1800"/>
              <a:buFont typeface="Arial"/>
              <a:buChar char="•"/>
            </a:pPr>
            <a:r>
              <a:rPr lang="en-US" sz="1800">
                <a:solidFill>
                  <a:srgbClr val="CC0000"/>
                </a:solidFill>
              </a:rPr>
              <a:t>CSIRO</a:t>
            </a:r>
            <a:endParaRPr/>
          </a:p>
          <a:p>
            <a:pPr indent="-342900" lvl="0" marL="342900" rtl="0" algn="l">
              <a:lnSpc>
                <a:spcPct val="80000"/>
              </a:lnSpc>
              <a:spcBef>
                <a:spcPts val="360"/>
              </a:spcBef>
              <a:spcAft>
                <a:spcPts val="0"/>
              </a:spcAft>
              <a:buClr>
                <a:schemeClr val="dk1"/>
              </a:buClr>
              <a:buSzPts val="1800"/>
              <a:buFont typeface="Arial"/>
              <a:buChar char="•"/>
            </a:pPr>
            <a:r>
              <a:rPr lang="en-US" sz="1800"/>
              <a:t>iVEC, The Hub of Advanced Computing in </a:t>
            </a:r>
            <a:r>
              <a:rPr lang="en-US" sz="1800">
                <a:solidFill>
                  <a:srgbClr val="CC0000"/>
                </a:solidFill>
              </a:rPr>
              <a:t>Western Australia </a:t>
            </a:r>
            <a:endParaRPr/>
          </a:p>
          <a:p>
            <a:pPr indent="-342900" lvl="0" marL="342900" rtl="0" algn="l">
              <a:lnSpc>
                <a:spcPct val="80000"/>
              </a:lnSpc>
              <a:spcBef>
                <a:spcPts val="360"/>
              </a:spcBef>
              <a:spcAft>
                <a:spcPts val="0"/>
              </a:spcAft>
              <a:buClr>
                <a:srgbClr val="CC0000"/>
              </a:buClr>
              <a:buSzPts val="1800"/>
              <a:buFont typeface="Arial"/>
              <a:buChar char="•"/>
            </a:pPr>
            <a:r>
              <a:rPr lang="en-US" sz="1800">
                <a:solidFill>
                  <a:srgbClr val="CC0000"/>
                </a:solidFill>
              </a:rPr>
              <a:t>Queensland </a:t>
            </a:r>
            <a:r>
              <a:rPr lang="en-US" sz="1800"/>
              <a:t>Cyber Infrastructure Foundation (QCIF)</a:t>
            </a:r>
            <a:endParaRPr sz="1800">
              <a:solidFill>
                <a:srgbClr val="CC0000"/>
              </a:solidFill>
            </a:endParaRPr>
          </a:p>
          <a:p>
            <a:pPr indent="-342900" lvl="0" marL="342900" rtl="0" algn="l">
              <a:lnSpc>
                <a:spcPct val="80000"/>
              </a:lnSpc>
              <a:spcBef>
                <a:spcPts val="360"/>
              </a:spcBef>
              <a:spcAft>
                <a:spcPts val="0"/>
              </a:spcAft>
              <a:buClr>
                <a:srgbClr val="CC0000"/>
              </a:buClr>
              <a:buSzPts val="1800"/>
              <a:buFont typeface="Arial"/>
              <a:buChar char="•"/>
            </a:pPr>
            <a:r>
              <a:rPr lang="en-US" sz="1800">
                <a:solidFill>
                  <a:srgbClr val="CC0000"/>
                </a:solidFill>
              </a:rPr>
              <a:t>South Australian</a:t>
            </a:r>
            <a:r>
              <a:rPr lang="en-US" sz="1800"/>
              <a:t> Partnership for Advanced Computing (SAPAC) </a:t>
            </a:r>
            <a:endParaRPr/>
          </a:p>
          <a:p>
            <a:pPr indent="-342900" lvl="0" marL="342900" rtl="0" algn="l">
              <a:lnSpc>
                <a:spcPct val="80000"/>
              </a:lnSpc>
              <a:spcBef>
                <a:spcPts val="360"/>
              </a:spcBef>
              <a:spcAft>
                <a:spcPts val="0"/>
              </a:spcAft>
              <a:buClr>
                <a:schemeClr val="dk1"/>
              </a:buClr>
              <a:buSzPts val="1800"/>
              <a:buFont typeface="Arial"/>
              <a:buChar char="•"/>
            </a:pPr>
            <a:r>
              <a:rPr lang="en-US" sz="1800"/>
              <a:t>The Australian National University (ANU)</a:t>
            </a:r>
            <a:endParaRPr/>
          </a:p>
          <a:p>
            <a:pPr indent="-342900" lvl="0" marL="342900" rtl="0" algn="l">
              <a:lnSpc>
                <a:spcPct val="80000"/>
              </a:lnSpc>
              <a:spcBef>
                <a:spcPts val="360"/>
              </a:spcBef>
              <a:spcAft>
                <a:spcPts val="0"/>
              </a:spcAft>
              <a:buClr>
                <a:schemeClr val="dk1"/>
              </a:buClr>
              <a:buSzPts val="1800"/>
              <a:buFont typeface="Arial"/>
              <a:buChar char="•"/>
            </a:pPr>
            <a:r>
              <a:rPr lang="en-US" sz="1800"/>
              <a:t>The University of </a:t>
            </a:r>
            <a:r>
              <a:rPr lang="en-US" sz="1800">
                <a:solidFill>
                  <a:srgbClr val="CC0000"/>
                </a:solidFill>
              </a:rPr>
              <a:t>Tasmania</a:t>
            </a:r>
            <a:r>
              <a:rPr lang="en-US" sz="1800"/>
              <a:t> (TPAC)</a:t>
            </a:r>
            <a:endParaRPr/>
          </a:p>
          <a:p>
            <a:pPr indent="-342900" lvl="0" marL="342900" rtl="0" algn="l">
              <a:lnSpc>
                <a:spcPct val="80000"/>
              </a:lnSpc>
              <a:spcBef>
                <a:spcPts val="360"/>
              </a:spcBef>
              <a:spcAft>
                <a:spcPts val="0"/>
              </a:spcAft>
              <a:buClr>
                <a:srgbClr val="CC0000"/>
              </a:buClr>
              <a:buSzPts val="1800"/>
              <a:buFont typeface="Arial"/>
              <a:buChar char="•"/>
            </a:pPr>
            <a:r>
              <a:rPr lang="en-US" sz="1800">
                <a:solidFill>
                  <a:srgbClr val="CC0000"/>
                </a:solidFill>
              </a:rPr>
              <a:t>Victorian</a:t>
            </a:r>
            <a:r>
              <a:rPr lang="en-US" sz="1800"/>
              <a:t> Partnership for Advanced Computing (VPAC)</a:t>
            </a:r>
            <a:endParaRPr/>
          </a:p>
          <a:p>
            <a:pPr indent="-342900" lvl="0" marL="342900" rtl="0" algn="l">
              <a:lnSpc>
                <a:spcPct val="80000"/>
              </a:lnSpc>
              <a:spcBef>
                <a:spcPts val="360"/>
              </a:spcBef>
              <a:spcAft>
                <a:spcPts val="0"/>
              </a:spcAft>
              <a:buClr>
                <a:schemeClr val="dk1"/>
              </a:buClr>
              <a:buSzPts val="1800"/>
              <a:buFont typeface="Arial"/>
              <a:buNone/>
            </a:pPr>
            <a:r>
              <a:t/>
            </a:r>
            <a:endParaRPr sz="1800"/>
          </a:p>
          <a:p>
            <a:pPr indent="-342900" lvl="0" marL="342900" rtl="0" algn="l">
              <a:lnSpc>
                <a:spcPct val="80000"/>
              </a:lnSpc>
              <a:spcBef>
                <a:spcPts val="360"/>
              </a:spcBef>
              <a:spcAft>
                <a:spcPts val="0"/>
              </a:spcAft>
              <a:buClr>
                <a:schemeClr val="dk1"/>
              </a:buClr>
              <a:buSzPts val="1800"/>
              <a:buFont typeface="Arial"/>
              <a:buNone/>
            </a:pPr>
            <a:r>
              <a:rPr lang="en-US" sz="1800"/>
              <a:t>4500 CPUs, 3PB storage</a:t>
            </a:r>
            <a:endParaRPr/>
          </a:p>
        </p:txBody>
      </p:sp>
      <p:sp>
        <p:nvSpPr>
          <p:cNvPr id="11624" name="Google Shape;11624;p1613"/>
          <p:cNvSpPr txBox="1"/>
          <p:nvPr/>
        </p:nvSpPr>
        <p:spPr>
          <a:xfrm>
            <a:off x="827088" y="1557338"/>
            <a:ext cx="7205662" cy="13731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800"/>
              <a:buFont typeface="Times New Roman"/>
              <a:buNone/>
            </a:pPr>
            <a:r>
              <a:rPr b="1" i="1" lang="en-US" sz="2800" u="sng" cap="none" strike="noStrike">
                <a:solidFill>
                  <a:srgbClr val="CC0000"/>
                </a:solidFill>
                <a:latin typeface="Times New Roman"/>
                <a:ea typeface="Times New Roman"/>
                <a:cs typeface="Times New Roman"/>
                <a:sym typeface="Times New Roman"/>
              </a:rPr>
              <a:t>“providing national advanced computing,</a:t>
            </a:r>
            <a:endParaRPr/>
          </a:p>
          <a:p>
            <a:pPr indent="0" lvl="0" marL="0" marR="0" rtl="0" algn="ctr">
              <a:lnSpc>
                <a:spcPct val="100000"/>
              </a:lnSpc>
              <a:spcBef>
                <a:spcPts val="0"/>
              </a:spcBef>
              <a:spcAft>
                <a:spcPts val="0"/>
              </a:spcAft>
              <a:buClr>
                <a:srgbClr val="CC0000"/>
              </a:buClr>
              <a:buSzPts val="2800"/>
              <a:buFont typeface="Verdana"/>
              <a:buNone/>
            </a:pPr>
            <a:r>
              <a:rPr b="0" i="0" lang="en-US" sz="2800" u="sng" cap="none" strike="noStrike">
                <a:solidFill>
                  <a:srgbClr val="CC0000"/>
                </a:solidFill>
                <a:latin typeface="Verdana"/>
                <a:ea typeface="Verdana"/>
                <a:cs typeface="Verdana"/>
                <a:sym typeface="Verdana"/>
              </a:rPr>
              <a:t>data management and</a:t>
            </a:r>
            <a:endParaRPr/>
          </a:p>
          <a:p>
            <a:pPr indent="0" lvl="0" marL="0" marR="0" rtl="0" algn="ctr">
              <a:lnSpc>
                <a:spcPct val="100000"/>
              </a:lnSpc>
              <a:spcBef>
                <a:spcPts val="0"/>
              </a:spcBef>
              <a:spcAft>
                <a:spcPts val="0"/>
              </a:spcAft>
              <a:buClr>
                <a:srgbClr val="CC0000"/>
              </a:buClr>
              <a:buSzPts val="2800"/>
              <a:buFont typeface="Comic Sans MS"/>
              <a:buNone/>
            </a:pPr>
            <a:r>
              <a:rPr b="0" i="1" lang="en-US" sz="2800" u="sng" cap="none" strike="noStrike">
                <a:solidFill>
                  <a:srgbClr val="CC0000"/>
                </a:solidFill>
                <a:latin typeface="Comic Sans MS"/>
                <a:ea typeface="Comic Sans MS"/>
                <a:cs typeface="Comic Sans MS"/>
                <a:sym typeface="Comic Sans MS"/>
              </a:rPr>
              <a:t>grid services for eResearch”</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